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78" y="11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7147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6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346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11.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Jovan Saldana</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0" name="Audio 9">
            <a:hlinkClick r:id="" action="ppaction://media"/>
            <a:extLst>
              <a:ext uri="{FF2B5EF4-FFF2-40B4-BE49-F238E27FC236}">
                <a16:creationId xmlns:a16="http://schemas.microsoft.com/office/drawing/2014/main" id="{33F35824-7ED0-03C3-993F-079F934AA36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11"/>
    </mc:Choice>
    <mc:Fallback>
      <p:transition spd="slow" advTm="7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118586" y="764373"/>
            <a:ext cx="10387614"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 </a:t>
            </a:r>
            <a:r>
              <a:rPr lang="en-US" dirty="0" err="1"/>
              <a:t>AlwaysFail</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DF3BD7A4-D856-A34A-1F46-8439F9DE6C7E}"/>
              </a:ext>
            </a:extLst>
          </p:cNvPr>
          <p:cNvPicPr>
            <a:picLocks noChangeAspect="1"/>
          </p:cNvPicPr>
          <p:nvPr/>
        </p:nvPicPr>
        <p:blipFill>
          <a:blip r:embed="rId7"/>
          <a:stretch>
            <a:fillRect/>
          </a:stretch>
        </p:blipFill>
        <p:spPr>
          <a:xfrm>
            <a:off x="3217675" y="2328955"/>
            <a:ext cx="6189435" cy="1364156"/>
          </a:xfrm>
          <a:prstGeom prst="rect">
            <a:avLst/>
          </a:prstGeom>
        </p:spPr>
      </p:pic>
      <p:pic>
        <p:nvPicPr>
          <p:cNvPr id="9" name="Audio 8">
            <a:hlinkClick r:id="" action="ppaction://media"/>
            <a:extLst>
              <a:ext uri="{FF2B5EF4-FFF2-40B4-BE49-F238E27FC236}">
                <a16:creationId xmlns:a16="http://schemas.microsoft.com/office/drawing/2014/main" id="{1EC4F969-D53D-44F1-1C83-1709C7388B2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79415648"/>
      </p:ext>
    </p:extLst>
  </p:cSld>
  <p:clrMapOvr>
    <a:masterClrMapping/>
  </p:clrMapOvr>
  <mc:AlternateContent xmlns:mc="http://schemas.openxmlformats.org/markup-compatibility/2006">
    <mc:Choice xmlns:p14="http://schemas.microsoft.com/office/powerpoint/2010/main" Requires="p14">
      <p:transition spd="slow" p14:dur="2000" advTm="11001"/>
    </mc:Choice>
    <mc:Fallback>
      <p:transition spd="slow" advTm="11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118586" y="764373"/>
            <a:ext cx="10387614"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 </a:t>
            </a:r>
            <a:r>
              <a:rPr lang="en-US" dirty="0" err="1"/>
              <a:t>ResizingIncreasesTheCollection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C7C8F18-60DE-323C-C903-1970B7579C37}"/>
              </a:ext>
            </a:extLst>
          </p:cNvPr>
          <p:cNvPicPr>
            <a:picLocks noChangeAspect="1"/>
          </p:cNvPicPr>
          <p:nvPr/>
        </p:nvPicPr>
        <p:blipFill>
          <a:blip r:embed="rId7"/>
          <a:stretch>
            <a:fillRect/>
          </a:stretch>
        </p:blipFill>
        <p:spPr>
          <a:xfrm>
            <a:off x="3003372" y="2342041"/>
            <a:ext cx="6185256" cy="2389758"/>
          </a:xfrm>
          <a:prstGeom prst="rect">
            <a:avLst/>
          </a:prstGeom>
        </p:spPr>
      </p:pic>
      <p:pic>
        <p:nvPicPr>
          <p:cNvPr id="9" name="Audio 8">
            <a:hlinkClick r:id="" action="ppaction://media"/>
            <a:extLst>
              <a:ext uri="{FF2B5EF4-FFF2-40B4-BE49-F238E27FC236}">
                <a16:creationId xmlns:a16="http://schemas.microsoft.com/office/drawing/2014/main" id="{F3D385FB-C999-29F7-8278-D55BF9CD573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731367"/>
      </p:ext>
    </p:extLst>
  </p:cSld>
  <p:clrMapOvr>
    <a:masterClrMapping/>
  </p:clrMapOvr>
  <mc:AlternateContent xmlns:mc="http://schemas.openxmlformats.org/markup-compatibility/2006">
    <mc:Choice xmlns:p14="http://schemas.microsoft.com/office/powerpoint/2010/main" Requires="p14">
      <p:transition spd="slow" p14:dur="2000" advTm="16551"/>
    </mc:Choice>
    <mc:Fallback>
      <p:transition spd="slow" advTm="16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AC7F15D1-993C-DB99-49A5-CA4F9D9CE57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927"/>
    </mc:Choice>
    <mc:Fallback>
      <p:transition spd="slow" advTm="15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692EA006-27BE-9A50-7350-01807A219D02}"/>
              </a:ext>
            </a:extLst>
          </p:cNvPr>
          <p:cNvPicPr>
            <a:picLocks noChangeAspect="1"/>
          </p:cNvPicPr>
          <p:nvPr/>
        </p:nvPicPr>
        <p:blipFill>
          <a:blip r:embed="rId7"/>
          <a:stretch>
            <a:fillRect/>
          </a:stretch>
        </p:blipFill>
        <p:spPr>
          <a:xfrm>
            <a:off x="1814682" y="1691489"/>
            <a:ext cx="8260796" cy="3475021"/>
          </a:xfrm>
          <a:prstGeom prst="rect">
            <a:avLst/>
          </a:prstGeom>
        </p:spPr>
      </p:pic>
      <p:pic>
        <p:nvPicPr>
          <p:cNvPr id="6" name="Audio 5">
            <a:hlinkClick r:id="" action="ppaction://media"/>
            <a:extLst>
              <a:ext uri="{FF2B5EF4-FFF2-40B4-BE49-F238E27FC236}">
                <a16:creationId xmlns:a16="http://schemas.microsoft.com/office/drawing/2014/main" id="{B2BB1203-F616-15BF-92C0-834BF3AC60D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732"/>
    </mc:Choice>
    <mc:Fallback>
      <p:transition spd="slow" advTm="27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5410200" cy="415498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r>
              <a:rPr lang="en-US" sz="2400" dirty="0"/>
              <a:t>Act Now</a:t>
            </a:r>
          </a:p>
          <a:p>
            <a:pPr marL="342900">
              <a:spcBef>
                <a:spcPts val="0"/>
              </a:spcBef>
              <a:buSzPts val="2000"/>
            </a:pPr>
            <a:r>
              <a:rPr lang="en-US" sz="2000" dirty="0"/>
              <a:t>Secure Coding long term</a:t>
            </a:r>
          </a:p>
          <a:p>
            <a:pPr marL="342900">
              <a:spcBef>
                <a:spcPts val="0"/>
              </a:spcBef>
              <a:buSzPts val="2000"/>
            </a:pPr>
            <a:r>
              <a:rPr lang="en-US" sz="2000" dirty="0"/>
              <a:t>Potential to have better long-term money savings</a:t>
            </a:r>
          </a:p>
          <a:p>
            <a:pPr marL="342900">
              <a:spcBef>
                <a:spcPts val="0"/>
              </a:spcBef>
              <a:buSzPts val="2000"/>
            </a:pPr>
            <a:r>
              <a:rPr lang="en-US" sz="2000" dirty="0"/>
              <a:t>Better chance to have a more positive company reputation</a:t>
            </a:r>
          </a:p>
          <a:p>
            <a:pPr marL="342900">
              <a:spcBef>
                <a:spcPts val="0"/>
              </a:spcBef>
              <a:buSzPts val="2000"/>
            </a:pPr>
            <a:endParaRPr lang="en-US" sz="2000" dirty="0"/>
          </a:p>
          <a:p>
            <a:pPr marL="342900">
              <a:spcBef>
                <a:spcPts val="0"/>
              </a:spcBef>
              <a:buSzPts val="2000"/>
            </a:pPr>
            <a:endParaRPr lang="en-US" sz="2000" dirty="0"/>
          </a:p>
          <a:p>
            <a:pPr marL="342900">
              <a:spcBef>
                <a:spcPts val="0"/>
              </a:spcBef>
              <a:buSzPts val="2000"/>
            </a:pPr>
            <a:r>
              <a:rPr lang="en-US" sz="2000" dirty="0"/>
              <a:t>Potential for delays</a:t>
            </a:r>
          </a:p>
          <a:p>
            <a:pPr marL="342900">
              <a:spcBef>
                <a:spcPts val="0"/>
              </a:spcBef>
              <a:buSzPts val="2000"/>
            </a:pPr>
            <a:r>
              <a:rPr lang="en-US" sz="2000" dirty="0"/>
              <a:t>Can be costly since its harder to predict costs compared to acting later</a:t>
            </a:r>
          </a:p>
          <a:p>
            <a:pPr marL="0" lvl="0" indent="0" algn="ctr" rtl="0">
              <a:lnSpc>
                <a:spcPct val="90000"/>
              </a:lnSpc>
              <a:spcBef>
                <a:spcPts val="0"/>
              </a:spcBef>
              <a:spcAft>
                <a:spcPts val="0"/>
              </a:spcAft>
              <a:buClr>
                <a:schemeClr val="lt1"/>
              </a:buClr>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5A92CAD1-18C4-2050-E3A5-AF164CD922D7}"/>
              </a:ext>
            </a:extLst>
          </p:cNvPr>
          <p:cNvSpPr txBox="1"/>
          <p:nvPr/>
        </p:nvSpPr>
        <p:spPr>
          <a:xfrm>
            <a:off x="6096000" y="2194560"/>
            <a:ext cx="4988074" cy="4154984"/>
          </a:xfrm>
          <a:prstGeom prst="rect">
            <a:avLst/>
          </a:prstGeom>
          <a:noFill/>
        </p:spPr>
        <p:txBody>
          <a:bodyPr wrap="square" rtlCol="0">
            <a:spAutoFit/>
          </a:bodyPr>
          <a:lstStyle/>
          <a:p>
            <a:pPr algn="ctr"/>
            <a:r>
              <a:rPr lang="en-US" sz="2400" dirty="0">
                <a:solidFill>
                  <a:schemeClr val="bg1"/>
                </a:solidFill>
                <a:latin typeface="Century Gothic" panose="020B0502020202020204" pitchFamily="34" charset="0"/>
              </a:rPr>
              <a:t>Act Later</a:t>
            </a:r>
          </a:p>
          <a:p>
            <a:pPr marL="342900" indent="-342900">
              <a:buClr>
                <a:schemeClr val="bg1"/>
              </a:buClr>
              <a:buFont typeface="Arial" panose="020B0604020202020204" pitchFamily="34" charset="0"/>
              <a:buChar char="•"/>
            </a:pPr>
            <a:r>
              <a:rPr lang="en-US" sz="2000" dirty="0">
                <a:solidFill>
                  <a:schemeClr val="bg1"/>
                </a:solidFill>
                <a:latin typeface="Century Gothic" panose="020B0502020202020204" pitchFamily="34" charset="0"/>
              </a:rPr>
              <a:t>Better cost management</a:t>
            </a:r>
          </a:p>
          <a:p>
            <a:pPr marL="342900" indent="-342900">
              <a:buClr>
                <a:schemeClr val="bg1"/>
              </a:buClr>
              <a:buFont typeface="Arial" panose="020B0604020202020204" pitchFamily="34" charset="0"/>
              <a:buChar char="•"/>
            </a:pPr>
            <a:r>
              <a:rPr lang="en-US" sz="2000" dirty="0">
                <a:solidFill>
                  <a:schemeClr val="bg1"/>
                </a:solidFill>
                <a:latin typeface="Century Gothic" panose="020B0502020202020204" pitchFamily="34" charset="0"/>
              </a:rPr>
              <a:t>Potential earlier releases</a:t>
            </a:r>
          </a:p>
          <a:p>
            <a:pPr marL="342900" indent="-342900">
              <a:buClr>
                <a:schemeClr val="bg1"/>
              </a:buClr>
              <a:buFont typeface="Arial" panose="020B0604020202020204" pitchFamily="34" charset="0"/>
              <a:buChar char="•"/>
            </a:pPr>
            <a:endParaRPr lang="en-US" sz="2000" dirty="0">
              <a:solidFill>
                <a:schemeClr val="bg1"/>
              </a:solidFill>
              <a:latin typeface="Century Gothic" panose="020B0502020202020204" pitchFamily="34" charset="0"/>
            </a:endParaRPr>
          </a:p>
          <a:p>
            <a:pPr marL="342900" indent="-342900">
              <a:buClr>
                <a:schemeClr val="bg1"/>
              </a:buClr>
              <a:buFont typeface="Arial" panose="020B0604020202020204" pitchFamily="34" charset="0"/>
              <a:buChar char="•"/>
            </a:pPr>
            <a:endParaRPr lang="en-US" sz="2000" dirty="0">
              <a:solidFill>
                <a:schemeClr val="bg1"/>
              </a:solidFill>
              <a:latin typeface="Century Gothic" panose="020B0502020202020204" pitchFamily="34" charset="0"/>
            </a:endParaRPr>
          </a:p>
          <a:p>
            <a:pPr marL="342900" indent="-342900">
              <a:buClr>
                <a:schemeClr val="bg1"/>
              </a:buClr>
              <a:buFont typeface="Arial" panose="020B0604020202020204" pitchFamily="34" charset="0"/>
              <a:buChar char="•"/>
            </a:pPr>
            <a:r>
              <a:rPr lang="en-US" sz="2000" dirty="0">
                <a:solidFill>
                  <a:schemeClr val="bg1"/>
                </a:solidFill>
                <a:latin typeface="Century Gothic" panose="020B0502020202020204" pitchFamily="34" charset="0"/>
              </a:rPr>
              <a:t>Higher chance for issues to be overlooked</a:t>
            </a:r>
          </a:p>
          <a:p>
            <a:pPr marL="342900" indent="-342900">
              <a:buClr>
                <a:schemeClr val="bg1"/>
              </a:buClr>
              <a:buFont typeface="Arial" panose="020B0604020202020204" pitchFamily="34" charset="0"/>
              <a:buChar char="•"/>
            </a:pPr>
            <a:r>
              <a:rPr lang="en-US" sz="2000" dirty="0">
                <a:solidFill>
                  <a:schemeClr val="bg1"/>
                </a:solidFill>
                <a:latin typeface="Century Gothic" panose="020B0502020202020204" pitchFamily="34" charset="0"/>
              </a:rPr>
              <a:t>Possible systems/open testing results to be sent back to clear up issues</a:t>
            </a:r>
          </a:p>
          <a:p>
            <a:pPr algn="ctr"/>
            <a:endParaRPr lang="en-US" sz="2000" dirty="0">
              <a:solidFill>
                <a:schemeClr val="bg1"/>
              </a:solidFill>
              <a:latin typeface="Century Gothic" panose="020B0502020202020204" pitchFamily="34" charset="0"/>
            </a:endParaRPr>
          </a:p>
          <a:p>
            <a:pPr algn="ctr"/>
            <a:endParaRPr lang="en-US" sz="2000" dirty="0">
              <a:solidFill>
                <a:schemeClr val="bg1"/>
              </a:solidFill>
              <a:latin typeface="Century Gothic" panose="020B0502020202020204" pitchFamily="34" charset="0"/>
            </a:endParaRPr>
          </a:p>
          <a:p>
            <a:pPr algn="ctr"/>
            <a:endParaRPr lang="en-US" sz="2000" dirty="0">
              <a:solidFill>
                <a:schemeClr val="bg1"/>
              </a:solidFill>
              <a:latin typeface="Century Gothic" panose="020B0502020202020204" pitchFamily="34" charset="0"/>
            </a:endParaRPr>
          </a:p>
          <a:p>
            <a:pPr algn="ctr"/>
            <a:endParaRPr lang="en-US" sz="2000" dirty="0">
              <a:solidFill>
                <a:schemeClr val="bg1"/>
              </a:solidFill>
              <a:latin typeface="Century Gothic" panose="020B0502020202020204" pitchFamily="34" charset="0"/>
            </a:endParaRPr>
          </a:p>
        </p:txBody>
      </p:sp>
      <p:pic>
        <p:nvPicPr>
          <p:cNvPr id="9" name="Audio 8">
            <a:hlinkClick r:id="" action="ppaction://media"/>
            <a:extLst>
              <a:ext uri="{FF2B5EF4-FFF2-40B4-BE49-F238E27FC236}">
                <a16:creationId xmlns:a16="http://schemas.microsoft.com/office/drawing/2014/main" id="{42F26933-6128-9B82-BE83-0E62485CE66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927"/>
    </mc:Choice>
    <mc:Fallback>
      <p:transition spd="slow" advTm="48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Have containers</a:t>
            </a:r>
          </a:p>
          <a:p>
            <a:pPr marL="1143000" lvl="2" indent="-228600" algn="l" rtl="0">
              <a:lnSpc>
                <a:spcPct val="90000"/>
              </a:lnSpc>
              <a:spcBef>
                <a:spcPts val="0"/>
              </a:spcBef>
              <a:spcAft>
                <a:spcPts val="0"/>
              </a:spcAft>
              <a:buClr>
                <a:schemeClr val="lt1"/>
              </a:buClr>
              <a:buSzPts val="1800"/>
              <a:buChar char="•"/>
            </a:pPr>
            <a:r>
              <a:rPr lang="en-US" sz="2400" dirty="0"/>
              <a:t>Have floating point values</a:t>
            </a:r>
          </a:p>
          <a:p>
            <a:pPr marL="1143000" lvl="2" indent="-228600" algn="l" rtl="0">
              <a:lnSpc>
                <a:spcPct val="90000"/>
              </a:lnSpc>
              <a:spcBef>
                <a:spcPts val="0"/>
              </a:spcBef>
              <a:spcAft>
                <a:spcPts val="0"/>
              </a:spcAft>
              <a:buClr>
                <a:schemeClr val="lt1"/>
              </a:buClr>
              <a:buSzPts val="1800"/>
              <a:buChar char="•"/>
            </a:pPr>
            <a:r>
              <a:rPr lang="en-US" sz="2400" dirty="0"/>
              <a:t>Having more access controls</a:t>
            </a:r>
          </a:p>
          <a:p>
            <a:pPr marL="1143000" lvl="2" indent="-228600" algn="l" rtl="0">
              <a:lnSpc>
                <a:spcPct val="90000"/>
              </a:lnSpc>
              <a:spcBef>
                <a:spcPts val="0"/>
              </a:spcBef>
              <a:spcAft>
                <a:spcPts val="0"/>
              </a:spcAft>
              <a:buClr>
                <a:schemeClr val="lt1"/>
              </a:buClr>
              <a:buSzPts val="1800"/>
              <a:buChar char="•"/>
            </a:pPr>
            <a:r>
              <a:rPr lang="en-US" sz="2400" dirty="0"/>
              <a:t>Video cameras </a:t>
            </a:r>
          </a:p>
          <a:p>
            <a:pPr marL="1143000" lvl="2" indent="-228600" algn="l" rtl="0">
              <a:lnSpc>
                <a:spcPct val="90000"/>
              </a:lnSpc>
              <a:spcBef>
                <a:spcPts val="0"/>
              </a:spcBef>
              <a:spcAft>
                <a:spcPts val="0"/>
              </a:spcAft>
              <a:buClr>
                <a:schemeClr val="lt1"/>
              </a:buClr>
              <a:buSzPts val="1800"/>
              <a:buChar char="•"/>
            </a:pPr>
            <a:r>
              <a:rPr lang="en-US" sz="2400" dirty="0"/>
              <a:t>ID card scanners</a:t>
            </a:r>
          </a:p>
          <a:p>
            <a:pPr marL="1143000" lvl="2" indent="-228600" algn="l" rtl="0">
              <a:lnSpc>
                <a:spcPct val="90000"/>
              </a:lnSpc>
              <a:spcBef>
                <a:spcPts val="0"/>
              </a:spcBef>
              <a:spcAft>
                <a:spcPts val="0"/>
              </a:spcAft>
              <a:buClr>
                <a:schemeClr val="lt1"/>
              </a:buClr>
              <a:buSzPts val="1800"/>
              <a:buChar char="•"/>
            </a:pPr>
            <a:r>
              <a:rPr lang="en-US" sz="2400" dirty="0"/>
              <a:t>Fingerprint scanners</a:t>
            </a:r>
          </a:p>
          <a:p>
            <a:pPr marL="1143000" lvl="2" indent="-228600" algn="l" rtl="0">
              <a:lnSpc>
                <a:spcPct val="90000"/>
              </a:lnSpc>
              <a:spcBef>
                <a:spcPts val="0"/>
              </a:spcBef>
              <a:spcAft>
                <a:spcPts val="0"/>
              </a:spcAft>
              <a:buClr>
                <a:schemeClr val="lt1"/>
              </a:buClr>
              <a:buSzPts val="1800"/>
              <a:buChar char="•"/>
            </a:pPr>
            <a:r>
              <a:rPr lang="en-US" sz="2400" dirty="0"/>
              <a:t>Security audits (quarterly)</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E2B59A38-220A-4BD5-2BA9-917D0DC7EE0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216"/>
    </mc:Choice>
    <mc:Fallback>
      <p:transition spd="slow" advTm="26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standards that should be adopted to prevent future problems:</a:t>
            </a:r>
          </a:p>
          <a:p>
            <a:pPr marL="0" lvl="0" indent="0" algn="l" rtl="0">
              <a:lnSpc>
                <a:spcPct val="90000"/>
              </a:lnSpc>
              <a:spcBef>
                <a:spcPts val="0"/>
              </a:spcBef>
              <a:spcAft>
                <a:spcPts val="0"/>
              </a:spcAft>
              <a:buClr>
                <a:schemeClr val="lt1"/>
              </a:buClr>
              <a:buSzPts val="2200"/>
              <a:buNone/>
            </a:pPr>
            <a:endParaRPr lang="en-US" sz="1800" dirty="0"/>
          </a:p>
          <a:p>
            <a:pPr marL="285750" indent="-285750">
              <a:spcBef>
                <a:spcPts val="0"/>
              </a:spcBef>
              <a:buSzPts val="2200"/>
            </a:pPr>
            <a:r>
              <a:rPr lang="en-US" sz="2400" dirty="0"/>
              <a:t>Establish security goals </a:t>
            </a:r>
          </a:p>
          <a:p>
            <a:pPr marL="285750" indent="-285750">
              <a:spcBef>
                <a:spcPts val="0"/>
              </a:spcBef>
              <a:buSzPts val="2200"/>
            </a:pPr>
            <a:r>
              <a:rPr lang="en-US" sz="2400" dirty="0"/>
              <a:t>Defense in Depth</a:t>
            </a:r>
          </a:p>
          <a:p>
            <a:pPr marL="285750" indent="-285750">
              <a:spcBef>
                <a:spcPts val="0"/>
              </a:spcBef>
              <a:buSzPts val="2200"/>
            </a:pPr>
            <a:r>
              <a:rPr lang="en-US" sz="2400" dirty="0"/>
              <a:t>Adopt a systems team or core group to test security</a:t>
            </a:r>
          </a:p>
          <a:p>
            <a:pPr marL="285750" indent="-285750">
              <a:spcBef>
                <a:spcPts val="0"/>
              </a:spcBef>
              <a:buSzPts val="2200"/>
            </a:pPr>
            <a:r>
              <a:rPr lang="en-US" sz="2400" dirty="0"/>
              <a:t>Grey-Hat hacker help</a:t>
            </a:r>
          </a:p>
          <a:p>
            <a:pPr marL="285750" indent="-285750">
              <a:spcBef>
                <a:spcPts val="0"/>
              </a:spcBef>
              <a:buSzPts val="2200"/>
            </a:pPr>
            <a:r>
              <a:rPr lang="en-US" sz="2400" dirty="0"/>
              <a:t>Begin using an ISO/NIST framework</a:t>
            </a: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38DA0618-792B-72E1-CD66-02553EC6243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698"/>
    </mc:Choice>
    <mc:Fallback>
      <p:transition spd="slow" advTm="34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t>
            </a:r>
            <a:r>
              <a:rPr lang="en-US" dirty="0" err="1"/>
              <a:t>Sonarsourcestatic</a:t>
            </a:r>
            <a:r>
              <a:rPr lang="en-US" dirty="0"/>
              <a:t> Code ANALYSISSINCE2008.” </a:t>
            </a:r>
            <a:r>
              <a:rPr lang="en-US" dirty="0" err="1"/>
              <a:t>SonarSource</a:t>
            </a:r>
            <a:r>
              <a:rPr lang="en-US" dirty="0"/>
              <a:t> Rules, rules.sonarsource.com/. Accessed 18 June 2023.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“Str53-CPP. Range Check Element Access.” STR53-CPP. Range Check Element Access - SEI CERT C++ Coding Standard - Confluence, wiki.sei.cmu.edu/confluence/display/</a:t>
            </a:r>
            <a:r>
              <a:rPr lang="en-US" dirty="0" err="1"/>
              <a:t>cplusplus</a:t>
            </a:r>
            <a:r>
              <a:rPr lang="en-US" dirty="0"/>
              <a:t>/STR53-CPP.+Range+check+element+access. Accessed 18 June 2023.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err="1"/>
              <a:t>Seacord</a:t>
            </a:r>
            <a:r>
              <a:rPr lang="en-US" dirty="0"/>
              <a:t>, R. C. (2013). Secure Coding in C and C++ (2nd ed.). Pearson Technology Group. https://mbsdirect.vitalsource.com/books/9780132981972</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C4BBC37F-CE30-6D29-3850-71080054E3C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80"/>
    </mc:Choice>
    <mc:Fallback>
      <p:transition spd="slow" advTm="7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Software development at Green Pace requires consistent implementation of secure principles to all developed applications. Consistent approaches and methodologies must be maintained through all policies that are uniformly defined, implemented, governed, and maintained over time.</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3755253"/>
            <a:ext cx="5175489" cy="2881353"/>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3D180511-6420-05B4-1584-2F8786126E5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958"/>
    </mc:Choice>
    <mc:Fallback>
      <p:transition spd="slow" advTm="9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Note: This is based on the Summary of risk Assessment section of the Security Policy document.</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035535903"/>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Likely</a:t>
                      </a:r>
                      <a:endParaRPr sz="2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STD-002-CPP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STD-003-CPP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STD-0010-CPP</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Priority</a:t>
                      </a:r>
                      <a:endParaRPr sz="2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STD-004-CPP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STD-008-CPP</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Low priority</a:t>
                      </a:r>
                      <a:endParaRPr sz="2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STD-002-CPP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STD-006-CPP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STD-008-CPP</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Unlikely</a:t>
                      </a:r>
                      <a:endParaRPr sz="2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STD-001-CPP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STD-006-CPP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STD-009-CPP</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42A48B71-087B-CA54-CEA8-A5A0F43B3DE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133"/>
    </mc:Choice>
    <mc:Fallback>
      <p:transition spd="slow" advTm="1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lt1"/>
              </a:buClr>
              <a:buSzPts val="2200"/>
              <a:buChar char="•"/>
            </a:pPr>
            <a:r>
              <a:rPr lang="en-US" dirty="0"/>
              <a:t>Validate Input Data – SQL injection prevention</a:t>
            </a:r>
          </a:p>
          <a:p>
            <a:pPr marL="228600" lvl="0" indent="-228600" algn="l" rtl="0">
              <a:lnSpc>
                <a:spcPct val="100000"/>
              </a:lnSpc>
              <a:spcBef>
                <a:spcPts val="0"/>
              </a:spcBef>
              <a:spcAft>
                <a:spcPts val="0"/>
              </a:spcAft>
              <a:buClr>
                <a:schemeClr val="lt1"/>
              </a:buClr>
              <a:buSzPts val="2200"/>
              <a:buChar char="•"/>
            </a:pPr>
            <a:r>
              <a:rPr lang="en-US" dirty="0"/>
              <a:t>Heed Compiler Warnings – using static analysis tools for eliminating security flaws</a:t>
            </a:r>
          </a:p>
          <a:p>
            <a:pPr marL="228600" lvl="0" indent="-228600" algn="l" rtl="0">
              <a:lnSpc>
                <a:spcPct val="100000"/>
              </a:lnSpc>
              <a:spcBef>
                <a:spcPts val="0"/>
              </a:spcBef>
              <a:spcAft>
                <a:spcPts val="0"/>
              </a:spcAft>
              <a:buClr>
                <a:schemeClr val="lt1"/>
              </a:buClr>
              <a:buSzPts val="2200"/>
              <a:buChar char="•"/>
            </a:pPr>
            <a:r>
              <a:rPr lang="en-US" dirty="0"/>
              <a:t>Architect and Design for Security Policies – SQL injection prevention</a:t>
            </a:r>
          </a:p>
          <a:p>
            <a:pPr marL="228600" lvl="0" indent="-228600" algn="l" rtl="0">
              <a:lnSpc>
                <a:spcPct val="100000"/>
              </a:lnSpc>
              <a:spcBef>
                <a:spcPts val="0"/>
              </a:spcBef>
              <a:spcAft>
                <a:spcPts val="0"/>
              </a:spcAft>
              <a:buClr>
                <a:schemeClr val="lt1"/>
              </a:buClr>
              <a:buSzPts val="2200"/>
              <a:buChar char="•"/>
            </a:pPr>
            <a:r>
              <a:rPr lang="en-US" dirty="0"/>
              <a:t>Keep it Simple – complexity increases the likelihood for errors</a:t>
            </a:r>
          </a:p>
          <a:p>
            <a:pPr marL="228600" lvl="0" indent="-228600" algn="l" rtl="0">
              <a:lnSpc>
                <a:spcPct val="100000"/>
              </a:lnSpc>
              <a:spcBef>
                <a:spcPts val="0"/>
              </a:spcBef>
              <a:spcAft>
                <a:spcPts val="0"/>
              </a:spcAft>
              <a:buClr>
                <a:schemeClr val="lt1"/>
              </a:buClr>
              <a:buSzPts val="2200"/>
              <a:buChar char="•"/>
            </a:pPr>
            <a:r>
              <a:rPr lang="en-US" dirty="0"/>
              <a:t>Default Deny – Access denied until conditions are met</a:t>
            </a:r>
          </a:p>
          <a:p>
            <a:pPr marL="228600" lvl="0" indent="-228600" algn="l" rtl="0">
              <a:lnSpc>
                <a:spcPct val="100000"/>
              </a:lnSpc>
              <a:spcBef>
                <a:spcPts val="0"/>
              </a:spcBef>
              <a:spcAft>
                <a:spcPts val="0"/>
              </a:spcAft>
              <a:buClr>
                <a:schemeClr val="lt1"/>
              </a:buClr>
              <a:buSzPts val="2200"/>
              <a:buChar char="•"/>
            </a:pPr>
            <a:r>
              <a:rPr lang="en-US" dirty="0"/>
              <a:t>Adhere to the Principle of Least Privilege – reducing attacker opportunity </a:t>
            </a:r>
          </a:p>
          <a:p>
            <a:pPr marL="228600" lvl="0" indent="-228600" algn="l" rtl="0">
              <a:lnSpc>
                <a:spcPct val="100000"/>
              </a:lnSpc>
              <a:spcBef>
                <a:spcPts val="0"/>
              </a:spcBef>
              <a:spcAft>
                <a:spcPts val="0"/>
              </a:spcAft>
              <a:buClr>
                <a:schemeClr val="lt1"/>
              </a:buClr>
              <a:buSzPts val="2200"/>
              <a:buChar char="•"/>
            </a:pPr>
            <a:r>
              <a:rPr lang="en-US" dirty="0"/>
              <a:t>Sanitize Data Sent to Other Systems – SQL injection prevention</a:t>
            </a:r>
          </a:p>
          <a:p>
            <a:pPr marL="228600" lvl="0" indent="-228600" algn="l" rtl="0">
              <a:lnSpc>
                <a:spcPct val="100000"/>
              </a:lnSpc>
              <a:spcBef>
                <a:spcPts val="0"/>
              </a:spcBef>
              <a:spcAft>
                <a:spcPts val="0"/>
              </a:spcAft>
              <a:buClr>
                <a:schemeClr val="lt1"/>
              </a:buClr>
              <a:buSzPts val="2200"/>
              <a:buChar char="•"/>
            </a:pPr>
            <a:r>
              <a:rPr lang="en-US" dirty="0"/>
              <a:t>Practice Defense in Depth – multiple layers of defense </a:t>
            </a:r>
          </a:p>
          <a:p>
            <a:pPr marL="228600" lvl="0" indent="-228600" algn="l" rtl="0">
              <a:lnSpc>
                <a:spcPct val="100000"/>
              </a:lnSpc>
              <a:spcBef>
                <a:spcPts val="0"/>
              </a:spcBef>
              <a:spcAft>
                <a:spcPts val="0"/>
              </a:spcAft>
              <a:buClr>
                <a:schemeClr val="lt1"/>
              </a:buClr>
              <a:buSzPts val="2200"/>
              <a:buChar char="•"/>
            </a:pPr>
            <a:r>
              <a:rPr lang="en-US" dirty="0"/>
              <a:t>Use Effective Quality Assurance Techniques – Handle all exceptions</a:t>
            </a:r>
          </a:p>
          <a:p>
            <a:pPr marL="228600" lvl="0" indent="-228600" algn="l" rtl="0">
              <a:lnSpc>
                <a:spcPct val="100000"/>
              </a:lnSpc>
              <a:spcBef>
                <a:spcPts val="0"/>
              </a:spcBef>
              <a:spcAft>
                <a:spcPts val="0"/>
              </a:spcAft>
              <a:buClr>
                <a:schemeClr val="lt1"/>
              </a:buClr>
              <a:buSzPts val="2200"/>
              <a:buChar char="•"/>
            </a:pPr>
            <a:r>
              <a:rPr lang="en-US" dirty="0"/>
              <a:t>Adopt a Secure Coding Standard – Applying secure coding standards</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6D246E60-4DBC-6357-7526-65DA01F41D4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279"/>
    </mc:Choice>
    <mc:Fallback>
      <p:transition spd="slow" advTm="26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3726402"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STD-0010-CPP</a:t>
            </a:r>
          </a:p>
          <a:p>
            <a:pPr marL="228600" lvl="0" indent="-228600" algn="l" rtl="0">
              <a:lnSpc>
                <a:spcPct val="90000"/>
              </a:lnSpc>
              <a:spcBef>
                <a:spcPts val="0"/>
              </a:spcBef>
              <a:spcAft>
                <a:spcPts val="0"/>
              </a:spcAft>
              <a:buClr>
                <a:schemeClr val="lt1"/>
              </a:buClr>
              <a:buSzPts val="2000"/>
              <a:buChar char="•"/>
            </a:pPr>
            <a:r>
              <a:rPr lang="en-US" sz="2000" dirty="0"/>
              <a:t>STD-001-CPP</a:t>
            </a:r>
          </a:p>
          <a:p>
            <a:pPr marL="228600" lvl="0" indent="-228600" algn="l" rtl="0">
              <a:lnSpc>
                <a:spcPct val="90000"/>
              </a:lnSpc>
              <a:spcBef>
                <a:spcPts val="0"/>
              </a:spcBef>
              <a:spcAft>
                <a:spcPts val="0"/>
              </a:spcAft>
              <a:buClr>
                <a:schemeClr val="lt1"/>
              </a:buClr>
              <a:buSzPts val="2000"/>
              <a:buChar char="•"/>
            </a:pPr>
            <a:r>
              <a:rPr lang="en-US" sz="2000" dirty="0"/>
              <a:t>STD-003-CPP</a:t>
            </a:r>
          </a:p>
          <a:p>
            <a:pPr marL="228600" lvl="0" indent="-228600" algn="l" rtl="0">
              <a:lnSpc>
                <a:spcPct val="90000"/>
              </a:lnSpc>
              <a:spcBef>
                <a:spcPts val="0"/>
              </a:spcBef>
              <a:spcAft>
                <a:spcPts val="0"/>
              </a:spcAft>
              <a:buClr>
                <a:schemeClr val="lt1"/>
              </a:buClr>
              <a:buSzPts val="2000"/>
              <a:buChar char="•"/>
            </a:pPr>
            <a:r>
              <a:rPr lang="en-US" sz="2000" dirty="0"/>
              <a:t>STD-004-CPP</a:t>
            </a:r>
          </a:p>
          <a:p>
            <a:pPr marL="228600" lvl="0" indent="-228600" algn="l" rtl="0">
              <a:lnSpc>
                <a:spcPct val="90000"/>
              </a:lnSpc>
              <a:spcBef>
                <a:spcPts val="0"/>
              </a:spcBef>
              <a:spcAft>
                <a:spcPts val="0"/>
              </a:spcAft>
              <a:buClr>
                <a:schemeClr val="lt1"/>
              </a:buClr>
              <a:buSzPts val="2000"/>
              <a:buChar char="•"/>
            </a:pPr>
            <a:r>
              <a:rPr lang="en-US" sz="2000" dirty="0"/>
              <a:t>STD-009-CPP</a:t>
            </a:r>
          </a:p>
          <a:p>
            <a:pPr marL="228600" lvl="0" indent="-228600" algn="l" rtl="0">
              <a:lnSpc>
                <a:spcPct val="90000"/>
              </a:lnSpc>
              <a:spcBef>
                <a:spcPts val="0"/>
              </a:spcBef>
              <a:spcAft>
                <a:spcPts val="0"/>
              </a:spcAft>
              <a:buClr>
                <a:schemeClr val="lt1"/>
              </a:buClr>
              <a:buSzPts val="2000"/>
              <a:buChar char="•"/>
            </a:pPr>
            <a:r>
              <a:rPr lang="en-US" sz="2000" dirty="0"/>
              <a:t>STD-005-CPP</a:t>
            </a:r>
          </a:p>
          <a:p>
            <a:pPr marL="228600" lvl="0" indent="-228600" algn="l" rtl="0">
              <a:lnSpc>
                <a:spcPct val="90000"/>
              </a:lnSpc>
              <a:spcBef>
                <a:spcPts val="0"/>
              </a:spcBef>
              <a:spcAft>
                <a:spcPts val="0"/>
              </a:spcAft>
              <a:buClr>
                <a:schemeClr val="lt1"/>
              </a:buClr>
              <a:buSzPts val="2000"/>
              <a:buChar char="•"/>
            </a:pPr>
            <a:r>
              <a:rPr lang="en-US" sz="2000" dirty="0"/>
              <a:t>STD-002-CPP</a:t>
            </a:r>
          </a:p>
          <a:p>
            <a:pPr marL="228600" lvl="0" indent="-228600" algn="l" rtl="0">
              <a:lnSpc>
                <a:spcPct val="90000"/>
              </a:lnSpc>
              <a:spcBef>
                <a:spcPts val="0"/>
              </a:spcBef>
              <a:spcAft>
                <a:spcPts val="0"/>
              </a:spcAft>
              <a:buClr>
                <a:schemeClr val="lt1"/>
              </a:buClr>
              <a:buSzPts val="2000"/>
              <a:buChar char="•"/>
            </a:pPr>
            <a:r>
              <a:rPr lang="en-US" sz="2000" dirty="0"/>
              <a:t>STD-006-CPP</a:t>
            </a:r>
          </a:p>
          <a:p>
            <a:pPr marL="228600" lvl="0" indent="-228600" algn="l" rtl="0">
              <a:lnSpc>
                <a:spcPct val="90000"/>
              </a:lnSpc>
              <a:spcBef>
                <a:spcPts val="0"/>
              </a:spcBef>
              <a:spcAft>
                <a:spcPts val="0"/>
              </a:spcAft>
              <a:buClr>
                <a:schemeClr val="lt1"/>
              </a:buClr>
              <a:buSzPts val="2000"/>
              <a:buChar char="•"/>
            </a:pPr>
            <a:r>
              <a:rPr lang="en-US" sz="2000" dirty="0"/>
              <a:t>STD-007-CPP</a:t>
            </a:r>
          </a:p>
          <a:p>
            <a:pPr marL="228600" lvl="0" indent="-228600" algn="l" rtl="0">
              <a:lnSpc>
                <a:spcPct val="90000"/>
              </a:lnSpc>
              <a:spcBef>
                <a:spcPts val="0"/>
              </a:spcBef>
              <a:spcAft>
                <a:spcPts val="0"/>
              </a:spcAft>
              <a:buClr>
                <a:schemeClr val="lt1"/>
              </a:buClr>
              <a:buSzPts val="2000"/>
              <a:buChar char="•"/>
            </a:pPr>
            <a:r>
              <a:rPr lang="en-US" sz="2000" dirty="0"/>
              <a:t>STD-008-CPP</a:t>
            </a:r>
            <a:endParaRPr sz="20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CFF20E4B-7D65-0715-A9AE-29FA01787007}"/>
              </a:ext>
            </a:extLst>
          </p:cNvPr>
          <p:cNvSpPr txBox="1"/>
          <p:nvPr/>
        </p:nvSpPr>
        <p:spPr>
          <a:xfrm>
            <a:off x="4598632" y="2194560"/>
            <a:ext cx="5131293" cy="1938992"/>
          </a:xfrm>
          <a:prstGeom prst="rect">
            <a:avLst/>
          </a:prstGeom>
          <a:noFill/>
        </p:spPr>
        <p:txBody>
          <a:bodyPr wrap="square" rtlCol="0">
            <a:spAutoFit/>
          </a:bodyPr>
          <a:lstStyle/>
          <a:p>
            <a:r>
              <a:rPr lang="en-US" sz="2000" dirty="0">
                <a:solidFill>
                  <a:schemeClr val="bg1"/>
                </a:solidFill>
              </a:rPr>
              <a:t>The reason for this ranking system is primarily mirroring the “Priority” section of the Summary of Risk Assessments, where I set the highest priority coding standards at the top, followed by the medium priority ones, and then the low priorities.</a:t>
            </a:r>
          </a:p>
        </p:txBody>
      </p:sp>
      <p:pic>
        <p:nvPicPr>
          <p:cNvPr id="10" name="Audio 9">
            <a:hlinkClick r:id="" action="ppaction://media"/>
            <a:extLst>
              <a:ext uri="{FF2B5EF4-FFF2-40B4-BE49-F238E27FC236}">
                <a16:creationId xmlns:a16="http://schemas.microsoft.com/office/drawing/2014/main" id="{65944D67-7ABD-3FF8-B8CB-784568DF993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522"/>
    </mc:Choice>
    <mc:Fallback>
      <p:transition spd="slow" advTm="2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 A concept in where data that is not being actively utilized is encrypted. The goal of this policy is to protect data in the event of a breech and these files are stolen.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flight - A concept where data as its moving around the network is being protected. The goal of this policy is to protect data while it’s arguably at its most vulnerable point and subject to the most exposure.</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 A concept of protecting data when it’s actively being utilized. Protecting data-in-use is accomplished through the use of programming techniques like utilizing protected memory.</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4CA4F6E9-38DD-639E-75FA-DC1F3B57A83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476"/>
    </mc:Choice>
    <mc:Fallback>
      <p:transition spd="slow" advTm="39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000" dirty="0"/>
              <a:t>Authentication - The process in which a server or application proves that you are who you say you are. This step is obviously important, as it determines who should or shouldn’t be granted access to the application.</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dirty="0"/>
              <a:t>Authorization - The process that occurs after Authentication and grants the level of access that you have to a system, its files, and its resources. New users should not inherently have access to any resources even if authenticated and only through extensive validation and role distribution will a user have access to specific data.</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dirty="0"/>
              <a:t>Accounting - The process of tracking changes to a particular system or resource. This is an important system to have as its both informative before and after a breach, as it can document the history of the incident before, current, and after.</a:t>
            </a:r>
            <a:endParaRPr sz="20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0E1CC133-B44B-6D74-87D7-92DD53DAFAD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036"/>
    </mc:Choice>
    <mc:Fallback>
      <p:transition spd="slow" advTm="51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118586" y="764373"/>
            <a:ext cx="10387614"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 </a:t>
            </a:r>
            <a:r>
              <a:rPr lang="en-US" dirty="0" err="1"/>
              <a:t>CollectionSmartPointerIsNotNull</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5257B9DD-423C-2FF6-40B1-F51F3FBB1C65}"/>
              </a:ext>
            </a:extLst>
          </p:cNvPr>
          <p:cNvPicPr>
            <a:picLocks noChangeAspect="1"/>
          </p:cNvPicPr>
          <p:nvPr/>
        </p:nvPicPr>
        <p:blipFill>
          <a:blip r:embed="rId7"/>
          <a:stretch>
            <a:fillRect/>
          </a:stretch>
        </p:blipFill>
        <p:spPr>
          <a:xfrm>
            <a:off x="3305371" y="2337184"/>
            <a:ext cx="6014043" cy="2597314"/>
          </a:xfrm>
          <a:prstGeom prst="rect">
            <a:avLst/>
          </a:prstGeom>
        </p:spPr>
      </p:pic>
      <p:pic>
        <p:nvPicPr>
          <p:cNvPr id="8" name="Audio 7">
            <a:hlinkClick r:id="" action="ppaction://media"/>
            <a:extLst>
              <a:ext uri="{FF2B5EF4-FFF2-40B4-BE49-F238E27FC236}">
                <a16:creationId xmlns:a16="http://schemas.microsoft.com/office/drawing/2014/main" id="{709E7528-EE25-9FE3-E71A-4AD725F4DCE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84"/>
    </mc:Choice>
    <mc:Fallback>
      <p:transition spd="slow" advTm="15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118586" y="764373"/>
            <a:ext cx="10387614" cy="129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n-US" dirty="0"/>
              <a:t>Unit Testing – </a:t>
            </a:r>
            <a:r>
              <a:rPr lang="en-US" dirty="0" err="1"/>
              <a:t>IsEmptyOnCreate</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7F5298F5-37FD-4D4D-6517-1CB91AD53D4F}"/>
              </a:ext>
            </a:extLst>
          </p:cNvPr>
          <p:cNvPicPr>
            <a:picLocks noChangeAspect="1"/>
          </p:cNvPicPr>
          <p:nvPr/>
        </p:nvPicPr>
        <p:blipFill>
          <a:blip r:embed="rId7"/>
          <a:stretch>
            <a:fillRect/>
          </a:stretch>
        </p:blipFill>
        <p:spPr>
          <a:xfrm>
            <a:off x="3183313" y="2425129"/>
            <a:ext cx="6258160" cy="2519733"/>
          </a:xfrm>
          <a:prstGeom prst="rect">
            <a:avLst/>
          </a:prstGeom>
        </p:spPr>
      </p:pic>
      <p:pic>
        <p:nvPicPr>
          <p:cNvPr id="9" name="Audio 8">
            <a:hlinkClick r:id="" action="ppaction://media"/>
            <a:extLst>
              <a:ext uri="{FF2B5EF4-FFF2-40B4-BE49-F238E27FC236}">
                <a16:creationId xmlns:a16="http://schemas.microsoft.com/office/drawing/2014/main" id="{9BC7874D-CDF3-56EC-93BD-51209CC921F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34976849"/>
      </p:ext>
    </p:extLst>
  </p:cSld>
  <p:clrMapOvr>
    <a:masterClrMapping/>
  </p:clrMapOvr>
  <mc:AlternateContent xmlns:mc="http://schemas.openxmlformats.org/markup-compatibility/2006">
    <mc:Choice xmlns:p14="http://schemas.microsoft.com/office/powerpoint/2010/main" Requires="p14">
      <p:transition spd="slow" p14:dur="2000" advTm="9687"/>
    </mc:Choice>
    <mc:Fallback>
      <p:transition spd="slow" advTm="9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278</TotalTime>
  <Words>767</Words>
  <Application>Microsoft Office PowerPoint</Application>
  <PresentationFormat>Widescreen</PresentationFormat>
  <Paragraphs>106</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 – CollectionSmartPointerIsNotNull</vt:lpstr>
      <vt:lpstr>Unit Testing – IsEmptyOnCreate</vt:lpstr>
      <vt:lpstr>Unit Testing – AlwaysFail</vt:lpstr>
      <vt:lpstr>Unit Testing – ResizingIncreasesTheCollection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Jovan Martinez</cp:lastModifiedBy>
  <cp:revision>6</cp:revision>
  <dcterms:created xsi:type="dcterms:W3CDTF">2020-08-19T17:59:24Z</dcterms:created>
  <dcterms:modified xsi:type="dcterms:W3CDTF">2023-06-18T22:17:16Z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